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9" r:id="rId4"/>
  </p:sldMasterIdLst>
  <p:notesMasterIdLst>
    <p:notesMasterId r:id="rId17"/>
  </p:notesMasterIdLst>
  <p:sldIdLst>
    <p:sldId id="275" r:id="rId5"/>
    <p:sldId id="368" r:id="rId6"/>
    <p:sldId id="285" r:id="rId7"/>
    <p:sldId id="359" r:id="rId8"/>
    <p:sldId id="311" r:id="rId9"/>
    <p:sldId id="367" r:id="rId10"/>
    <p:sldId id="369" r:id="rId11"/>
    <p:sldId id="325" r:id="rId12"/>
    <p:sldId id="363" r:id="rId13"/>
    <p:sldId id="366" r:id="rId14"/>
    <p:sldId id="370" r:id="rId15"/>
    <p:sldId id="3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tz, Robert" initials="LR" lastIdx="1" clrIdx="0">
    <p:extLst>
      <p:ext uri="{19B8F6BF-5375-455C-9EA6-DF929625EA0E}">
        <p15:presenceInfo xmlns:p15="http://schemas.microsoft.com/office/powerpoint/2012/main" userId="S-1-5-21-506612648-1325149368-879972363-36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96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CE4C8-1523-4D6B-BE78-BC5C8D65389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9CE4-0E09-4696-BC53-D112052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5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9CE4-0E09-4696-BC53-D11205284C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36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87621-8C91-4174-B289-BDE0496DC63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850324-FE2E-41A0-9B00-3846C008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3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isconsin-hills-sky-clouds-farm-182683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hotos/wisconsin-hills-sky-clouds-farm-182683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en-US"/>
              <a:t>Coon Creek and</a:t>
            </a:r>
            <a:br>
              <a:rPr lang="en-US"/>
            </a:br>
            <a:r>
              <a:rPr lang="en-US"/>
              <a:t>West Fork Kickapoo Watersheds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dirty="0">
                <a:solidFill>
                  <a:srgbClr val="456968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Design Alternatives</a:t>
            </a:r>
          </a:p>
          <a:p>
            <a:pPr algn="ctr"/>
            <a:r>
              <a:rPr lang="en-US" sz="4800" b="1" dirty="0">
                <a:solidFill>
                  <a:srgbClr val="456968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Discussion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September 1, 2021</a:t>
            </a:r>
          </a:p>
        </p:txBody>
      </p:sp>
    </p:spTree>
    <p:extLst>
      <p:ext uri="{BB962C8B-B14F-4D97-AF65-F5344CB8AC3E}">
        <p14:creationId xmlns:p14="http://schemas.microsoft.com/office/powerpoint/2010/main" val="49116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46104E-653E-4816-AAEB-4211685E4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09FDE-CAB5-49C5-A7C3-AD54CC7C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Public Feedback	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60BD-D465-494B-94F6-885E5E29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CC877-DB14-4DAD-BD23-63D3E97ED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F136D4-F621-479F-A732-6159E0276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" y="1737360"/>
            <a:ext cx="10563225" cy="4935162"/>
          </a:xfrm>
        </p:spPr>
        <p:txBody>
          <a:bodyPr vert="horz" lIns="91440" tIns="45720" rIns="91440" bIns="45720" rtlCol="0">
            <a:noAutofit/>
          </a:bodyPr>
          <a:lstStyle/>
          <a:p>
            <a:pPr marL="640080" lvl="3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40080" lvl="3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Comment Focuses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Flooding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Dams currently provide minimal flood protection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Land and homeowners within the ‘hydraulic shadow’ of the dams cannot escape the consequences of dam failure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Recreation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Strong public support to replace Jersey Valley and maintain recreational benefits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Zoning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Downstream zoning within the former breach inundation area of the failed dams</a:t>
            </a:r>
          </a:p>
          <a:p>
            <a:pPr marL="640080" lvl="3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9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46104E-653E-4816-AAEB-4211685E4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09FDE-CAB5-49C5-A7C3-AD54CC7C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Alternatives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60BD-D465-494B-94F6-885E5E29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CC877-DB14-4DAD-BD23-63D3E97ED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F136D4-F621-479F-A732-6159E0276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" y="1737360"/>
            <a:ext cx="10563225" cy="4935162"/>
          </a:xfrm>
        </p:spPr>
        <p:txBody>
          <a:bodyPr vert="horz" lIns="91440" tIns="45720" rIns="91440" bIns="45720" rtlCol="0">
            <a:noAutofit/>
          </a:bodyPr>
          <a:lstStyle/>
          <a:p>
            <a:pPr marL="640080" lvl="3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Coon Creek Watershed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No Action (Future Without Federal Investment) – NRCS would leave structures in their current condition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Alternative 1 – NRCS would replace all 14 dams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Alternative 2 (preferred) – NRCS would decommission all 14 dams</a:t>
            </a:r>
          </a:p>
          <a:p>
            <a:pPr marL="640080" lvl="3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West Fork Kickapoo Watershed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No Action (Future Without Federal Investment) – NRCS would leave structures in their current condition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Alternative 1  – NRCS would replace all 9 dams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Alternative 2 (preferred) – NRCS would decommission all dams except Jersey Valley</a:t>
            </a:r>
          </a:p>
          <a:p>
            <a:pPr marL="640080" lvl="3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16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46104E-653E-4816-AAEB-4211685E4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09FDE-CAB5-49C5-A7C3-AD54CC7C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Purpose and Need-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60BD-D465-494B-94F6-885E5E29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CC877-DB14-4DAD-BD23-63D3E97ED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F136D4-F621-479F-A732-6159E0276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" y="1737360"/>
            <a:ext cx="10563225" cy="4935162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2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Purpose and Need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Evaluate alternatives for three failed dams and eleven remaining dams in the Coon Creek watershed in order to meet the dam safety standards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Action is necessary due to the failure of five dams and the likelihood of similar failures at remaining dams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A breach would risk life and property downstream of dams </a:t>
            </a:r>
          </a:p>
          <a:p>
            <a:pPr marL="1590272" lvl="8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The breach flood elevation is higher than the (100-year) regulatory flood elevation.  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The dams have completed the Federal interest and exceeded their evaluation period of 50 years. </a:t>
            </a:r>
          </a:p>
          <a:p>
            <a:pPr marL="457200" lvl="2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To satisfy the purpose and need, the selected alternative should: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Be based on best available science and engineering; 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Be socially, environmentally, and economically defensible;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Reduce the threat to life and property from future dam failure.</a:t>
            </a:r>
          </a:p>
          <a:p>
            <a:pPr marL="733072" lvl="6" indent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49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887" y="189282"/>
            <a:ext cx="3659246" cy="19570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Watersheds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76C324-A582-47BA-8285-F74E5ECB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6" y="2447925"/>
            <a:ext cx="4479594" cy="511330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2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Watersheds Geology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Driftless Area (unglaciated area) of western Wisconsin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Highly fractured sandstone susceptible to internal erosion</a:t>
            </a:r>
          </a:p>
          <a:p>
            <a:pPr marL="457200" lvl="2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Coon Creek Watershed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3 of the 14 dams failed in 2018.</a:t>
            </a:r>
          </a:p>
          <a:p>
            <a:pPr marL="457200" lvl="2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West Fork Kickapoo Watershed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600" cap="all" spc="200" dirty="0">
                <a:solidFill>
                  <a:srgbClr val="FFFFFF"/>
                </a:solidFill>
                <a:latin typeface="+mj-lt"/>
              </a:rPr>
              <a:t>2 of the 9 dams failed in 2018.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4" name="Content Placeholder 5" descr="A picture containing rock, outdoor, ground, nature&#10;&#10;Description automatically generated">
            <a:extLst>
              <a:ext uri="{FF2B5EF4-FFF2-40B4-BE49-F238E27FC236}">
                <a16:creationId xmlns:a16="http://schemas.microsoft.com/office/drawing/2014/main" id="{A5782CAB-0B6F-4A97-AAAA-2D6C836DD6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r="25154"/>
          <a:stretch/>
        </p:blipFill>
        <p:spPr>
          <a:xfrm>
            <a:off x="4648759" y="0"/>
            <a:ext cx="7603194" cy="6858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A99DEAD-E202-49DD-A8BF-7BC2FA666873}"/>
              </a:ext>
            </a:extLst>
          </p:cNvPr>
          <p:cNvGrpSpPr/>
          <p:nvPr/>
        </p:nvGrpSpPr>
        <p:grpSpPr>
          <a:xfrm>
            <a:off x="3654505" y="0"/>
            <a:ext cx="2490913" cy="2931860"/>
            <a:chOff x="7636466" y="717630"/>
            <a:chExt cx="4657869" cy="4768770"/>
          </a:xfrm>
        </p:grpSpPr>
        <p:pic>
          <p:nvPicPr>
            <p:cNvPr id="28" name="Picture 27" descr="A picture containing silhouette, cave&#10;&#10;Description automatically generated">
              <a:extLst>
                <a:ext uri="{FF2B5EF4-FFF2-40B4-BE49-F238E27FC236}">
                  <a16:creationId xmlns:a16="http://schemas.microsoft.com/office/drawing/2014/main" id="{B37EAEF1-DDAC-4059-9DA7-398367E8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466" y="717630"/>
              <a:ext cx="4657869" cy="4768770"/>
            </a:xfrm>
            <a:prstGeom prst="rect">
              <a:avLst/>
            </a:prstGeom>
          </p:spPr>
        </p:pic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F32714FE-30AE-49C8-ADF4-D622C8DE0220}"/>
                </a:ext>
              </a:extLst>
            </p:cNvPr>
            <p:cNvSpPr/>
            <p:nvPr/>
          </p:nvSpPr>
          <p:spPr>
            <a:xfrm>
              <a:off x="8895143" y="3675444"/>
              <a:ext cx="613459" cy="6366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19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860" y="-1235194"/>
            <a:ext cx="3084844" cy="21038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Failed Dams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76C324-A582-47BA-8285-F74E5ECB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9176"/>
            <a:ext cx="4104079" cy="576262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2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b="1" cap="all" spc="200" dirty="0">
                <a:solidFill>
                  <a:srgbClr val="FFFFFF"/>
                </a:solidFill>
                <a:latin typeface="+mj-lt"/>
              </a:rPr>
              <a:t>5 Failed Dams</a:t>
            </a:r>
          </a:p>
          <a:p>
            <a:pPr marL="822960" lvl="4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Dams breached along the interface between the earth-fill and highly jointed Jordan sandstone bedrock.</a:t>
            </a:r>
          </a:p>
          <a:p>
            <a:pPr marL="822960" lvl="4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Breaches extended full depth to the valley floor.</a:t>
            </a:r>
          </a:p>
          <a:p>
            <a:pPr marL="457200" lvl="2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b="1" cap="all" spc="200" dirty="0">
                <a:solidFill>
                  <a:srgbClr val="FFFFFF"/>
                </a:solidFill>
                <a:latin typeface="+mj-lt"/>
              </a:rPr>
              <a:t>Additional Historic Similar Failures </a:t>
            </a:r>
          </a:p>
          <a:p>
            <a:pPr marL="822960" lvl="4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Coon Creek Watershed Site 41</a:t>
            </a:r>
          </a:p>
          <a:p>
            <a:pPr marL="822960" lvl="4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West Fork Kickapoo Watershed Site 16</a:t>
            </a:r>
          </a:p>
          <a:p>
            <a:pPr marL="822960" lvl="4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cap="all" spc="200" dirty="0">
                <a:solidFill>
                  <a:srgbClr val="FFFFFF"/>
                </a:solidFill>
                <a:latin typeface="+mj-lt"/>
              </a:rPr>
              <a:t>Bad Axe Watershed Sites 12 and 33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59449A-0566-4DA3-8CBD-95EB9C89F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952"/>
          <a:stretch/>
        </p:blipFill>
        <p:spPr>
          <a:xfrm>
            <a:off x="4104079" y="10"/>
            <a:ext cx="811127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831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46104E-653E-4816-AAEB-4211685E4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809FDE-CAB5-49C5-A7C3-AD54CC7C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95" y="253361"/>
            <a:ext cx="11129009" cy="1450757"/>
          </a:xfrm>
        </p:spPr>
        <p:txBody>
          <a:bodyPr>
            <a:normAutofit/>
          </a:bodyPr>
          <a:lstStyle/>
          <a:p>
            <a:r>
              <a:rPr lang="en-US" dirty="0"/>
              <a:t>18 Remaining Dams (Watersheds Combined)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60BD-D465-494B-94F6-885E5E29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CC877-DB14-4DAD-BD23-63D3E97ED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F136D4-F621-479F-A732-6159E0276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" y="1737360"/>
            <a:ext cx="10563225" cy="4663439"/>
          </a:xfrm>
        </p:spPr>
        <p:txBody>
          <a:bodyPr vert="horz" lIns="91440" tIns="45720" rIns="91440" bIns="45720" rtlCol="0">
            <a:noAutofit/>
          </a:bodyPr>
          <a:lstStyle/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Recently inspected to assess current conditions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Significant deficiencies were identified in most of the dams:</a:t>
            </a:r>
          </a:p>
          <a:p>
            <a:pPr marL="1590272" lvl="8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Joint deterioration in the principal spillway pipes</a:t>
            </a:r>
          </a:p>
          <a:p>
            <a:pPr marL="1590272" lvl="8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Corrosion of corrugated metal pipes in the foundation drains</a:t>
            </a:r>
          </a:p>
          <a:p>
            <a:pPr marL="1590272" lvl="8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Uncontrolled seepage through the dam abutments</a:t>
            </a:r>
          </a:p>
          <a:p>
            <a:pPr marL="1590272" lvl="8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Not in compliance with NRCS safety and performance standards</a:t>
            </a:r>
          </a:p>
          <a:p>
            <a:pPr marL="990272" lvl="5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5 high hazard dams remaining</a:t>
            </a:r>
          </a:p>
          <a:p>
            <a:pPr marL="1590272" lvl="8" indent="-457200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dirty="0"/>
              <a:t>WFK Pilot Klinkner Dam</a:t>
            </a:r>
          </a:p>
          <a:p>
            <a:pPr marL="1590272" lvl="8" indent="-457200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dirty="0"/>
              <a:t>CC 17 Melby Dam</a:t>
            </a:r>
          </a:p>
          <a:p>
            <a:pPr marL="1590272" lvl="8" indent="-457200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dirty="0"/>
              <a:t>CC 25 Baltz-Amundson Dam</a:t>
            </a:r>
          </a:p>
          <a:p>
            <a:pPr marL="1590272" lvl="8" indent="-457200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dirty="0"/>
              <a:t>CC 33 Korn Coulee Dam</a:t>
            </a:r>
          </a:p>
          <a:p>
            <a:pPr marL="1590272" lvl="8" indent="-457200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800" dirty="0"/>
              <a:t>CC 41 Dahlen Dam</a:t>
            </a:r>
          </a:p>
          <a:p>
            <a:pPr marL="1190272" lvl="6" indent="-4572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20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4A44D-559C-4AF5-803B-0EB856E8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Alternatives Analyzed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DD4C3-F9D1-46BB-B5D1-AA03E667D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149" r="30800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16FB-FF0C-44A0-8667-686F4C9B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6590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Dam Decommissioning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Dam Replacement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No Federal Action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Dam Repair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Land Use Changes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Small Dams in Upper Watershed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Floodplain Improvements</a:t>
            </a:r>
          </a:p>
        </p:txBody>
      </p:sp>
    </p:spTree>
    <p:extLst>
      <p:ext uri="{BB962C8B-B14F-4D97-AF65-F5344CB8AC3E}">
        <p14:creationId xmlns:p14="http://schemas.microsoft.com/office/powerpoint/2010/main" val="136698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4A44D-559C-4AF5-803B-0EB856E8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Alternatives Eliminated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DD4C3-F9D1-46BB-B5D1-AA03E667D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149" r="30800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16FB-FF0C-44A0-8667-686F4C9B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65908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Dam Repair</a:t>
            </a:r>
          </a:p>
          <a:p>
            <a:pPr marL="990272" lvl="5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900" dirty="0"/>
              <a:t>Not considered a structurally sound alternative due to complex geology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Land Use Changes</a:t>
            </a:r>
          </a:p>
          <a:p>
            <a:pPr marL="990272" lvl="5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900" dirty="0"/>
              <a:t>Very minimal flood protection provided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Small Dams in Upper Watershed</a:t>
            </a:r>
          </a:p>
          <a:p>
            <a:pPr marL="990272" lvl="5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Very minimal flood protection provided except small storms</a:t>
            </a:r>
          </a:p>
          <a:p>
            <a:pPr marL="457200" indent="-4572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Floodplain Improvements</a:t>
            </a:r>
          </a:p>
          <a:p>
            <a:pPr marL="990272" lvl="5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Will not meet purpose need on their own</a:t>
            </a:r>
          </a:p>
        </p:txBody>
      </p:sp>
    </p:spTree>
    <p:extLst>
      <p:ext uri="{BB962C8B-B14F-4D97-AF65-F5344CB8AC3E}">
        <p14:creationId xmlns:p14="http://schemas.microsoft.com/office/powerpoint/2010/main" val="212493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174" y="-212356"/>
            <a:ext cx="3659246" cy="19570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Failed Dam Replacement Downstream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76C324-A582-47BA-8285-F74E5ECB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3" y="2110305"/>
            <a:ext cx="4479594" cy="5113302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cap="all" spc="200" dirty="0">
                <a:solidFill>
                  <a:srgbClr val="FFFFFF"/>
                </a:solidFill>
                <a:latin typeface="+mj-lt"/>
              </a:rPr>
              <a:t>Replace structures immediately downstream 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cap="all" spc="200" dirty="0">
                <a:solidFill>
                  <a:srgbClr val="FFFFFF"/>
                </a:solidFill>
                <a:latin typeface="+mj-lt"/>
              </a:rPr>
              <a:t>Estimate costs and benefits of remaining based on the failed dams’ analysis</a:t>
            </a:r>
          </a:p>
          <a:p>
            <a:pPr marL="640080" lvl="3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b="1" cap="all" spc="200" dirty="0">
                <a:solidFill>
                  <a:srgbClr val="FFFFFF"/>
                </a:solidFill>
                <a:latin typeface="+mj-lt"/>
              </a:rPr>
              <a:t>Coon Creek</a:t>
            </a:r>
          </a:p>
          <a:p>
            <a:pPr marL="990272" lvl="5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cap="all" spc="200" dirty="0">
                <a:solidFill>
                  <a:srgbClr val="FFFFFF"/>
                </a:solidFill>
                <a:latin typeface="+mj-lt"/>
              </a:rPr>
              <a:t>$58M estimated cost to replace all dams.</a:t>
            </a:r>
          </a:p>
          <a:p>
            <a:pPr marL="990272" lvl="5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cap="all" spc="200" dirty="0">
                <a:solidFill>
                  <a:srgbClr val="FFFFFF"/>
                </a:solidFill>
                <a:latin typeface="+mj-lt"/>
              </a:rPr>
              <a:t>Estimated 0.14 B/C ratio</a:t>
            </a:r>
          </a:p>
          <a:p>
            <a:pPr marL="640080" lvl="3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b="1" cap="all" spc="200" dirty="0">
                <a:solidFill>
                  <a:srgbClr val="FFFFFF"/>
                </a:solidFill>
                <a:latin typeface="+mj-lt"/>
              </a:rPr>
              <a:t>West fork </a:t>
            </a:r>
            <a:r>
              <a:rPr lang="en-US" sz="5200" b="1" cap="all" spc="200" dirty="0" err="1">
                <a:solidFill>
                  <a:srgbClr val="FFFFFF"/>
                </a:solidFill>
                <a:latin typeface="+mj-lt"/>
              </a:rPr>
              <a:t>kickapoo</a:t>
            </a:r>
            <a:endParaRPr lang="en-US" sz="5200" b="1" cap="all" spc="200" dirty="0">
              <a:solidFill>
                <a:srgbClr val="FFFFFF"/>
              </a:solidFill>
              <a:latin typeface="+mj-lt"/>
            </a:endParaRPr>
          </a:p>
          <a:p>
            <a:pPr marL="990272" lvl="5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cap="all" spc="200" dirty="0">
                <a:solidFill>
                  <a:srgbClr val="FFFFFF"/>
                </a:solidFill>
                <a:latin typeface="+mj-lt"/>
              </a:rPr>
              <a:t>$53M estimated cost to replace all dams.</a:t>
            </a:r>
          </a:p>
          <a:p>
            <a:pPr marL="990272" lvl="5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5200" cap="all" spc="200" dirty="0">
                <a:solidFill>
                  <a:srgbClr val="FFFFFF"/>
                </a:solidFill>
                <a:latin typeface="+mj-lt"/>
              </a:rPr>
              <a:t>Estimated 0.09 B/C ratio without Jersey Valley rec benefits</a:t>
            </a:r>
          </a:p>
          <a:p>
            <a:pPr marL="0" indent="0">
              <a:buNone/>
            </a:pPr>
            <a:endParaRPr lang="en-US" sz="1500" cap="all" spc="200" dirty="0">
              <a:solidFill>
                <a:srgbClr val="FFFFFF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26" t="17541" r="-126" b="6391"/>
          <a:stretch/>
        </p:blipFill>
        <p:spPr>
          <a:xfrm>
            <a:off x="4651919" y="7938"/>
            <a:ext cx="7540081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1"/>
          <a:stretch/>
        </p:blipFill>
        <p:spPr>
          <a:xfrm>
            <a:off x="4648759" y="2915617"/>
            <a:ext cx="4644051" cy="339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10" y="2912714"/>
            <a:ext cx="2896030" cy="3390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567314-1E95-4417-9CF4-3267C6F2B8DB}"/>
              </a:ext>
            </a:extLst>
          </p:cNvPr>
          <p:cNvSpPr txBox="1"/>
          <p:nvPr/>
        </p:nvSpPr>
        <p:spPr>
          <a:xfrm>
            <a:off x="8281396" y="554386"/>
            <a:ext cx="2641942" cy="338554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Concrete Auxiliary Spillway</a:t>
            </a:r>
          </a:p>
        </p:txBody>
      </p:sp>
      <p:cxnSp>
        <p:nvCxnSpPr>
          <p:cNvPr id="16" name="Curved Connector 6">
            <a:extLst>
              <a:ext uri="{FF2B5EF4-FFF2-40B4-BE49-F238E27FC236}">
                <a16:creationId xmlns:a16="http://schemas.microsoft.com/office/drawing/2014/main" id="{90C26A83-23AF-461C-91F1-184B543A1D1D}"/>
              </a:ext>
            </a:extLst>
          </p:cNvPr>
          <p:cNvCxnSpPr/>
          <p:nvPr/>
        </p:nvCxnSpPr>
        <p:spPr>
          <a:xfrm rot="10800000" flipV="1">
            <a:off x="7532414" y="726129"/>
            <a:ext cx="720500" cy="531613"/>
          </a:xfrm>
          <a:prstGeom prst="curvedConnector3">
            <a:avLst>
              <a:gd name="adj1" fmla="val 50000"/>
            </a:avLst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DEBED4-BF74-4E01-BB41-9B4748FCF5C7}"/>
              </a:ext>
            </a:extLst>
          </p:cNvPr>
          <p:cNvSpPr txBox="1"/>
          <p:nvPr/>
        </p:nvSpPr>
        <p:spPr>
          <a:xfrm>
            <a:off x="9595537" y="999373"/>
            <a:ext cx="2169184" cy="338554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Earthen Embankment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AD23FF-B519-4E4F-A051-5363377769F9}"/>
              </a:ext>
            </a:extLst>
          </p:cNvPr>
          <p:cNvCxnSpPr/>
          <p:nvPr/>
        </p:nvCxnSpPr>
        <p:spPr>
          <a:xfrm flipH="1">
            <a:off x="9157576" y="1168650"/>
            <a:ext cx="444793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3FAFFC-FE39-46FF-8F4F-74D59B38B903}"/>
              </a:ext>
            </a:extLst>
          </p:cNvPr>
          <p:cNvSpPr txBox="1"/>
          <p:nvPr/>
        </p:nvSpPr>
        <p:spPr>
          <a:xfrm>
            <a:off x="6845862" y="3930648"/>
            <a:ext cx="2169184" cy="338554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Earthen Embankment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DB04C-F2D3-4584-A9BD-C80A97A57E45}"/>
              </a:ext>
            </a:extLst>
          </p:cNvPr>
          <p:cNvSpPr txBox="1"/>
          <p:nvPr/>
        </p:nvSpPr>
        <p:spPr>
          <a:xfrm>
            <a:off x="9718937" y="4666956"/>
            <a:ext cx="1779526" cy="584775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Earthen Auxiliary </a:t>
            </a:r>
          </a:p>
          <a:p>
            <a:r>
              <a:rPr lang="en-US" sz="1600" dirty="0"/>
              <a:t>Spillway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A56373-22A4-4772-8A35-4C78B1874E77}"/>
              </a:ext>
            </a:extLst>
          </p:cNvPr>
          <p:cNvSpPr txBox="1"/>
          <p:nvPr/>
        </p:nvSpPr>
        <p:spPr>
          <a:xfrm>
            <a:off x="7532414" y="5696718"/>
            <a:ext cx="2456122" cy="461665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Original Design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03472-088E-4959-A518-6E32D5EB24B3}"/>
              </a:ext>
            </a:extLst>
          </p:cNvPr>
          <p:cNvSpPr txBox="1"/>
          <p:nvPr/>
        </p:nvSpPr>
        <p:spPr>
          <a:xfrm>
            <a:off x="7573901" y="2138588"/>
            <a:ext cx="3212739" cy="461665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Replacement Design</a:t>
            </a:r>
          </a:p>
        </p:txBody>
      </p:sp>
    </p:spTree>
    <p:extLst>
      <p:ext uri="{BB962C8B-B14F-4D97-AF65-F5344CB8AC3E}">
        <p14:creationId xmlns:p14="http://schemas.microsoft.com/office/powerpoint/2010/main" val="292553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E33F6-9BFB-4D2C-BF55-F1862AD8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7152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372DFC09-E5A7-4C01-A522-CA36CC079F34}"/>
              </a:ext>
            </a:extLst>
          </p:cNvPr>
          <p:cNvSpPr txBox="1">
            <a:spLocks/>
          </p:cNvSpPr>
          <p:nvPr/>
        </p:nvSpPr>
        <p:spPr>
          <a:xfrm>
            <a:off x="0" y="-129956"/>
            <a:ext cx="4132420" cy="1957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FFFFF"/>
                </a:solidFill>
              </a:rPr>
              <a:t>Dam Decommissioning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13A8BB-3898-401C-BF80-59A2ED76D38C}"/>
              </a:ext>
            </a:extLst>
          </p:cNvPr>
          <p:cNvSpPr txBox="1">
            <a:spLocks/>
          </p:cNvSpPr>
          <p:nvPr/>
        </p:nvSpPr>
        <p:spPr>
          <a:xfrm>
            <a:off x="89879" y="1874654"/>
            <a:ext cx="3938074" cy="511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Excavate notch in the dam to pass 100-yr storm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GRADE SLOPES TO A 2:1 SLOPE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Embankment not removed completely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Remove riser and outlet then grout principal spillway shut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No sediment removal included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b="1" cap="all" spc="200" dirty="0">
                <a:solidFill>
                  <a:srgbClr val="FFFFFF"/>
                </a:solidFill>
                <a:latin typeface="+mj-lt"/>
              </a:rPr>
              <a:t>Coon Creek</a:t>
            </a:r>
          </a:p>
          <a:p>
            <a:pPr marL="822960" lvl="4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$10M estimated cost to replace all dams.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b="1" cap="all" spc="200" dirty="0">
                <a:solidFill>
                  <a:srgbClr val="FFFFFF"/>
                </a:solidFill>
                <a:latin typeface="+mj-lt"/>
              </a:rPr>
              <a:t>West fork Kickapoo</a:t>
            </a:r>
          </a:p>
          <a:p>
            <a:pPr marL="822960" lvl="4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1300" cap="all" spc="200" dirty="0">
                <a:solidFill>
                  <a:srgbClr val="FFFFFF"/>
                </a:solidFill>
                <a:latin typeface="+mj-lt"/>
              </a:rPr>
              <a:t>$12M estimated cost to replace all dams.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300" cap="all" spc="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06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71" y="-969065"/>
            <a:ext cx="3084844" cy="21038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Jersey Valley Outlier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76C324-A582-47BA-8285-F74E5ECB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134810"/>
            <a:ext cx="3400118" cy="557079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cap="all" spc="200" dirty="0">
                <a:solidFill>
                  <a:srgbClr val="FFFFFF"/>
                </a:solidFill>
                <a:latin typeface="+mj-lt"/>
              </a:rPr>
              <a:t>Strong Public support to maintain recreational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cap="all" spc="200" dirty="0">
                <a:solidFill>
                  <a:srgbClr val="FFFFFF"/>
                </a:solidFill>
                <a:latin typeface="+mj-lt"/>
              </a:rPr>
              <a:t>$19M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cap="all" spc="200" dirty="0">
                <a:solidFill>
                  <a:srgbClr val="FFFFFF"/>
                </a:solidFill>
                <a:latin typeface="+mj-lt"/>
              </a:rPr>
              <a:t>2.9 B/C ratio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cap="all" spc="200" dirty="0">
                <a:solidFill>
                  <a:srgbClr val="FFFFFF"/>
                </a:solidFill>
                <a:latin typeface="+mj-lt"/>
              </a:rPr>
              <a:t>Survey showed a shortage of outdoor recreational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cap="all" spc="200" dirty="0">
                <a:solidFill>
                  <a:srgbClr val="FFFFFF"/>
                </a:solidFill>
                <a:latin typeface="+mj-lt"/>
              </a:rPr>
              <a:t>53.5 Acre Lake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cap="all" spc="200" dirty="0">
                <a:solidFill>
                  <a:srgbClr val="FFFFFF"/>
                </a:solidFill>
                <a:latin typeface="+mj-lt"/>
              </a:rPr>
              <a:t>Uses: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Hunting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Fishing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Kayaking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Beach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Swimming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Hiking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Birdwatching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cap="all" spc="200" dirty="0">
                <a:solidFill>
                  <a:srgbClr val="FFFFFF"/>
                </a:solidFill>
                <a:latin typeface="+mj-lt"/>
              </a:rPr>
              <a:t>Bible Camp Use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cap="all" spc="200" dirty="0">
              <a:solidFill>
                <a:srgbClr val="FFFFFF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500" cap="all" spc="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5A39C2-416D-4A9A-BE0B-B4B03DA26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0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019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E1194F6E6FA46A9105088486D2D65" ma:contentTypeVersion="7" ma:contentTypeDescription="Create a new document." ma:contentTypeScope="" ma:versionID="e1539225fb539fc8f597383cc1a10137">
  <xsd:schema xmlns:xsd="http://www.w3.org/2001/XMLSchema" xmlns:xs="http://www.w3.org/2001/XMLSchema" xmlns:p="http://schemas.microsoft.com/office/2006/metadata/properties" xmlns:ns2="7741558f-0b27-46b7-aa72-df617592c633" targetNamespace="http://schemas.microsoft.com/office/2006/metadata/properties" ma:root="true" ma:fieldsID="e2cccaa75837ee8161ca91b9688f91f3" ns2:_="">
    <xsd:import namespace="7741558f-0b27-46b7-aa72-df617592c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1558f-0b27-46b7-aa72-df617592c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2750C-8B60-4183-B9E9-EF5677B1F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1558f-0b27-46b7-aa72-df617592c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AA643A-8CF1-4D99-B965-2749FDAD0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26AC3-113A-4A42-88E6-192B9B7DE2A6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7741558f-0b27-46b7-aa72-df617592c63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705</Words>
  <Application>Microsoft Office PowerPoint</Application>
  <PresentationFormat>Widescreen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Coon Creek and West Fork Kickapoo Watersheds</vt:lpstr>
      <vt:lpstr>Watersheds Background</vt:lpstr>
      <vt:lpstr>Failed Dams</vt:lpstr>
      <vt:lpstr>18 Remaining Dams (Watersheds Combined)</vt:lpstr>
      <vt:lpstr>Alternatives Analyzed</vt:lpstr>
      <vt:lpstr>Alternatives Eliminated</vt:lpstr>
      <vt:lpstr>Failed Dam Replacement Downstream</vt:lpstr>
      <vt:lpstr>PowerPoint Presentation</vt:lpstr>
      <vt:lpstr>Jersey Valley Outlier</vt:lpstr>
      <vt:lpstr>Public Feedback  </vt:lpstr>
      <vt:lpstr>Alternatives</vt:lpstr>
      <vt:lpstr>Purpose and Need- </vt:lpstr>
    </vt:vector>
  </TitlesOfParts>
  <Company>EA Engineering, Science,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DeCarli, Salvatore</dc:creator>
  <cp:lastModifiedBy>Lutz, Robert</cp:lastModifiedBy>
  <cp:revision>8</cp:revision>
  <dcterms:created xsi:type="dcterms:W3CDTF">2021-01-14T23:13:52Z</dcterms:created>
  <dcterms:modified xsi:type="dcterms:W3CDTF">2021-08-31T19:47:23Z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0x0101006F1E1194F6E6FA46A9105088486D2D65</vt:lpwstr>
  </property>
</Properties>
</file>